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6858000" cx="9144000"/>
  <p:notesSz cx="6858000" cy="9144000"/>
  <p:embeddedFontLst>
    <p:embeddedFont>
      <p:font typeface="Source Sans Pr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SourceSansPro-bold.fntdata"/><Relationship Id="rId10" Type="http://schemas.openxmlformats.org/officeDocument/2006/relationships/slide" Target="slides/slide3.xml"/><Relationship Id="rId32" Type="http://schemas.openxmlformats.org/officeDocument/2006/relationships/font" Target="fonts/SourceSansPro-regular.fntdata"/><Relationship Id="rId13" Type="http://schemas.openxmlformats.org/officeDocument/2006/relationships/slide" Target="slides/slide6.xml"/><Relationship Id="rId35" Type="http://schemas.openxmlformats.org/officeDocument/2006/relationships/font" Target="fonts/SourceSansPro-boldItalic.fntdata"/><Relationship Id="rId12" Type="http://schemas.openxmlformats.org/officeDocument/2006/relationships/slide" Target="slides/slide5.xml"/><Relationship Id="rId34" Type="http://schemas.openxmlformats.org/officeDocument/2006/relationships/font" Target="fonts/SourceSansPro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0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04983ed2a_1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04983ed2a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1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0" name="Google Shape;32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12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Google Shape;33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3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3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9" name="Google Shape;33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4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4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6" name="Google Shape;346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5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5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3" name="Google Shape;35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6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16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2" name="Google Shape;36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17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1" name="Google Shape;37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8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18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9" name="Google Shape;37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4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04983ed2a_1_3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g404983ed2a_1_3:notes"/>
          <p:cNvSpPr txBox="1"/>
          <p:nvPr/>
        </p:nvSpPr>
        <p:spPr>
          <a:xfrm>
            <a:off x="3884760" y="8685360"/>
            <a:ext cx="2971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8" name="Google Shape;388;g404983ed2a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404983ed2a_1_14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404983ed2a_1_14:notes"/>
          <p:cNvSpPr txBox="1"/>
          <p:nvPr/>
        </p:nvSpPr>
        <p:spPr>
          <a:xfrm>
            <a:off x="3884760" y="8685360"/>
            <a:ext cx="2971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1" name="Google Shape;401;g404983ed2a_1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9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2" name="Google Shape;41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404983ed2a_1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404983ed2a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1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1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0" name="Google Shape;43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404983ed2a_1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404983ed2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5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6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Google Shape;26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04983ed2a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04983ed2a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8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8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6" name="Google Shape;28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9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9:notes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6" name="Google Shape;29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6" name="Google Shape;46;p11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0" name="Google Shape;50;p1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1" name="Google Shape;51;p1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2" name="Google Shape;52;p12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3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7" name="Google Shape;57;p13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8" name="Google Shape;58;p13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13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0" name="Google Shape;60;p13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6" name="Google Shape;86;p21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7" name="Google Shape;87;p21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8" name="Google Shape;88;p21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2" name="Google Shape;92;p2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3" name="Google Shape;93;p2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7" name="Google Shape;97;p23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8" name="Google Shape;98;p23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1" name="Google Shape;101;p24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2" name="Google Shape;102;p24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5" name="Google Shape;105;p25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6" name="Google Shape;106;p2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7" name="Google Shape;107;p25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8" name="Google Shape;108;p25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1" name="Google Shape;111;p26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2" name="Google Shape;112;p26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3" name="Google Shape;113;p26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4" name="Google Shape;114;p26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5" name="Google Shape;115;p26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6" name="Google Shape;116;p26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0" name="Google Shape;130;p30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3" name="Google Shape;133;p3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6" name="Google Shape;136;p32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7" name="Google Shape;137;p32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2" name="Google Shape;142;p34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3" name="Google Shape;143;p34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4" name="Google Shape;144;p34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7" name="Google Shape;147;p3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8" name="Google Shape;148;p3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9" name="Google Shape;149;p35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2" name="Google Shape;152;p36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3" name="Google Shape;153;p36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4" name="Google Shape;154;p36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7" name="Google Shape;157;p37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8" name="Google Shape;158;p37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1" name="Google Shape;161;p3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2" name="Google Shape;162;p3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3" name="Google Shape;163;p38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4" name="Google Shape;164;p38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7" name="Google Shape;167;p39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8" name="Google Shape;168;p39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9" name="Google Shape;169;p39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0" name="Google Shape;170;p39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1" name="Google Shape;171;p39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2" name="Google Shape;172;p39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4" name="Google Shape;184;p42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7" name="Google Shape;187;p43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0" name="Google Shape;190;p44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1" name="Google Shape;191;p44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8" name="Google Shape;198;p47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9" name="Google Shape;199;p47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0" name="Google Shape;200;p47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3" name="Google Shape;203;p4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4" name="Google Shape;204;p4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5" name="Google Shape;205;p48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8" name="Google Shape;208;p49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9" name="Google Shape;209;p4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0" name="Google Shape;210;p49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3" name="Google Shape;213;p50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4" name="Google Shape;214;p50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7" name="Google Shape;217;p51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8" name="Google Shape;218;p51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9" name="Google Shape;219;p51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0" name="Google Shape;220;p51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3" name="Google Shape;223;p52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4" name="Google Shape;224;p52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5" name="Google Shape;225;p52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6" name="Google Shape;226;p52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7" name="Google Shape;227;p52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8" name="Google Shape;228;p52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1" name="Google Shape;31;p8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2" name="Google Shape;32;p8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" name="Google Shape;35;p9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6" name="Google Shape;36;p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7" name="Google Shape;37;p9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2" name="Google Shape;42;p10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4752000"/>
            <a:ext cx="9143640" cy="2112480"/>
          </a:xfrm>
          <a:custGeom>
            <a:rect b="b" l="l" r="r" t="t"/>
            <a:pathLst>
              <a:path extrusionOk="0" h="1331" w="5760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4705"/>
            </a:srgbClr>
          </a:solidFill>
          <a:ln>
            <a:noFill/>
          </a:ln>
          <a:effectLst>
            <a:outerShdw blurRad="50800" rotWithShape="0" algn="ctr" dir="16200000" dist="4445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6105600" y="0"/>
            <a:ext cx="3038040" cy="6857640"/>
          </a:xfrm>
          <a:custGeom>
            <a:rect b="b" l="l" r="r" t="t"/>
            <a:pathLst>
              <a:path extrusionOk="0" h="4329" w="1914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blurRad="50800" rotWithShape="0" algn="ctr" dir="10800000" dist="508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429120" y="3337560"/>
            <a:ext cx="6479640" cy="2300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457200" y="642204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3124080" y="642204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8153280" y="6422040"/>
            <a:ext cx="7617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B3B3B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4752000"/>
            <a:ext cx="9143640" cy="2112480"/>
          </a:xfrm>
          <a:custGeom>
            <a:rect b="b" l="l" r="r" t="t"/>
            <a:pathLst>
              <a:path extrusionOk="0" h="1331" w="5760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4705"/>
            </a:srgbClr>
          </a:solidFill>
          <a:ln>
            <a:noFill/>
          </a:ln>
          <a:effectLst>
            <a:outerShdw blurRad="50800" rotWithShape="0" algn="ctr" dir="16200000" dist="4445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7315200" y="0"/>
            <a:ext cx="1828440" cy="6857640"/>
          </a:xfrm>
          <a:custGeom>
            <a:rect b="b" l="l" r="r" t="t"/>
            <a:pathLst>
              <a:path extrusionOk="0" h="4329" w="1914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blurRad="50800" rotWithShape="0" algn="ctr" dir="10800000" dist="508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457200" y="642204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3124080" y="642204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153280" y="6422040"/>
            <a:ext cx="7617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B3B3B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/>
          <p:nvPr/>
        </p:nvSpPr>
        <p:spPr>
          <a:xfrm>
            <a:off x="0" y="4752000"/>
            <a:ext cx="9143640" cy="2112480"/>
          </a:xfrm>
          <a:custGeom>
            <a:rect b="b" l="l" r="r" t="t"/>
            <a:pathLst>
              <a:path extrusionOk="0" h="1331" w="5760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4705"/>
            </a:srgbClr>
          </a:solidFill>
          <a:ln>
            <a:noFill/>
          </a:ln>
          <a:effectLst>
            <a:outerShdw blurRad="50800" rotWithShape="0" algn="ctr" dir="16200000" dist="4445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7"/>
          <p:cNvSpPr/>
          <p:nvPr/>
        </p:nvSpPr>
        <p:spPr>
          <a:xfrm>
            <a:off x="7315200" y="0"/>
            <a:ext cx="1828440" cy="6857640"/>
          </a:xfrm>
          <a:custGeom>
            <a:rect b="b" l="l" r="r" t="t"/>
            <a:pathLst>
              <a:path extrusionOk="0" h="4329" w="1914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blurRad="50800" rotWithShape="0" algn="ctr" dir="10800000" dist="508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7"/>
          <p:cNvSpPr txBox="1"/>
          <p:nvPr>
            <p:ph type="title"/>
          </p:nvPr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1" name="Google Shape;121;p27"/>
          <p:cNvSpPr txBox="1"/>
          <p:nvPr>
            <p:ph idx="10" type="dt"/>
          </p:nvPr>
        </p:nvSpPr>
        <p:spPr>
          <a:xfrm>
            <a:off x="457200" y="642204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2" name="Google Shape;122;p27"/>
          <p:cNvSpPr txBox="1"/>
          <p:nvPr>
            <p:ph idx="12" type="sldNum"/>
          </p:nvPr>
        </p:nvSpPr>
        <p:spPr>
          <a:xfrm>
            <a:off x="8153280" y="6422040"/>
            <a:ext cx="7617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7"/>
          <p:cNvSpPr txBox="1"/>
          <p:nvPr>
            <p:ph idx="11" type="ftr"/>
          </p:nvPr>
        </p:nvSpPr>
        <p:spPr>
          <a:xfrm>
            <a:off x="3124080" y="642204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4" name="Google Shape;124;p27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B3B3B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0"/>
          <p:cNvSpPr/>
          <p:nvPr/>
        </p:nvSpPr>
        <p:spPr>
          <a:xfrm>
            <a:off x="0" y="4752000"/>
            <a:ext cx="9143640" cy="2112480"/>
          </a:xfrm>
          <a:custGeom>
            <a:rect b="b" l="l" r="r" t="t"/>
            <a:pathLst>
              <a:path extrusionOk="0" h="1331" w="5760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4705"/>
            </a:srgbClr>
          </a:solidFill>
          <a:ln>
            <a:noFill/>
          </a:ln>
          <a:effectLst>
            <a:outerShdw blurRad="50800" rotWithShape="0" algn="ctr" dir="16200000" dist="44450">
              <a:srgbClr val="000000">
                <a:alpha val="3490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40"/>
          <p:cNvSpPr/>
          <p:nvPr/>
        </p:nvSpPr>
        <p:spPr>
          <a:xfrm>
            <a:off x="7315200" y="0"/>
            <a:ext cx="1828440" cy="6857640"/>
          </a:xfrm>
          <a:custGeom>
            <a:rect b="b" l="l" r="r" t="t"/>
            <a:pathLst>
              <a:path extrusionOk="0" h="4329" w="1914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blurRad="50800" rotWithShape="0" algn="ctr" dir="10800000" dist="508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0"/>
          <p:cNvSpPr txBox="1"/>
          <p:nvPr>
            <p:ph type="title"/>
          </p:nvPr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7" name="Google Shape;177;p40"/>
          <p:cNvSpPr txBox="1"/>
          <p:nvPr>
            <p:ph idx="1" type="body"/>
          </p:nvPr>
        </p:nvSpPr>
        <p:spPr>
          <a:xfrm>
            <a:off x="457200" y="1600200"/>
            <a:ext cx="7467120" cy="4525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8" name="Google Shape;178;p40"/>
          <p:cNvSpPr txBox="1"/>
          <p:nvPr>
            <p:ph idx="10" type="dt"/>
          </p:nvPr>
        </p:nvSpPr>
        <p:spPr>
          <a:xfrm>
            <a:off x="457200" y="642204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9" name="Google Shape;179;p40"/>
          <p:cNvSpPr txBox="1"/>
          <p:nvPr>
            <p:ph idx="11" type="ftr"/>
          </p:nvPr>
        </p:nvSpPr>
        <p:spPr>
          <a:xfrm>
            <a:off x="3124080" y="642204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0" name="Google Shape;180;p40"/>
          <p:cNvSpPr txBox="1"/>
          <p:nvPr>
            <p:ph idx="12" type="sldNum"/>
          </p:nvPr>
        </p:nvSpPr>
        <p:spPr>
          <a:xfrm>
            <a:off x="8153280" y="6422040"/>
            <a:ext cx="7617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9A999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hyperlink" Target="https://en.wikipedia.org/wiki/Non-linear" TargetMode="External"/><Relationship Id="rId5" Type="http://schemas.openxmlformats.org/officeDocument/2006/relationships/hyperlink" Target="https://en.wikipedia.org/wiki/Edge-preserving_smoothing" TargetMode="External"/><Relationship Id="rId6" Type="http://schemas.openxmlformats.org/officeDocument/2006/relationships/hyperlink" Target="https://en.wikipedia.org/wiki/Noise_reduction" TargetMode="External"/><Relationship Id="rId7" Type="http://schemas.openxmlformats.org/officeDocument/2006/relationships/hyperlink" Target="https://en.wikipedia.org/wiki/Smooth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21.png"/><Relationship Id="rId6" Type="http://schemas.openxmlformats.org/officeDocument/2006/relationships/image" Target="../media/image10.png"/><Relationship Id="rId7" Type="http://schemas.openxmlformats.org/officeDocument/2006/relationships/image" Target="../media/image16.png"/><Relationship Id="rId8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3"/>
          <p:cNvSpPr txBox="1"/>
          <p:nvPr/>
        </p:nvSpPr>
        <p:spPr>
          <a:xfrm>
            <a:off x="429120" y="878760"/>
            <a:ext cx="6479640" cy="2328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600" u="sng" cap="none" strike="noStrike">
                <a:solidFill>
                  <a:srgbClr val="9FD4E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FOG/HAZE REMOVAL</a:t>
            </a:r>
            <a:br>
              <a:rPr b="0" i="0" lang="en-US" sz="1800" u="none" cap="none" strike="noStrike"/>
            </a:br>
            <a:r>
              <a:rPr b="1" i="0" lang="en-US" sz="4600" u="none" cap="none" strike="noStrike">
                <a:solidFill>
                  <a:srgbClr val="9FD4E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(from single image  and real-time video) </a:t>
            </a:r>
            <a:br>
              <a:rPr b="0" i="0" lang="en-US" sz="1800" u="none" cap="none" strike="noStrike"/>
            </a:br>
            <a:endParaRPr b="0" i="0" sz="4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3"/>
          <p:cNvSpPr txBox="1"/>
          <p:nvPr/>
        </p:nvSpPr>
        <p:spPr>
          <a:xfrm>
            <a:off x="1599674" y="4538150"/>
            <a:ext cx="7292700" cy="175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4570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Submitted by :- Soumam Banerjee</a:t>
            </a:r>
            <a:endParaRPr b="0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</a:rPr>
              <a:t>( NIT Durgapur, Biotech dept)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236" name="Google Shape;23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4425" y="777630"/>
            <a:ext cx="2107921" cy="2044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2"/>
          <p:cNvSpPr txBox="1"/>
          <p:nvPr/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Estimating Transmission</a:t>
            </a:r>
            <a:endParaRPr b="0" sz="4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62"/>
          <p:cNvSpPr/>
          <p:nvPr/>
        </p:nvSpPr>
        <p:spPr>
          <a:xfrm>
            <a:off x="990720" y="1523880"/>
            <a:ext cx="6171840" cy="1076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Shuffling the Haze Equation and taking min’s gives you:</a:t>
            </a:r>
            <a:endParaRPr b="0" sz="3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680" y="2743200"/>
            <a:ext cx="4180320" cy="97128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62"/>
          <p:cNvSpPr/>
          <p:nvPr/>
        </p:nvSpPr>
        <p:spPr>
          <a:xfrm>
            <a:off x="1066680" y="4038480"/>
            <a:ext cx="4190760" cy="584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Which is simply:</a:t>
            </a:r>
            <a:endParaRPr b="0" sz="3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9680" y="4876920"/>
            <a:ext cx="3682800" cy="131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3"/>
          <p:cNvSpPr txBox="1"/>
          <p:nvPr>
            <p:ph type="title"/>
          </p:nvPr>
        </p:nvSpPr>
        <p:spPr>
          <a:xfrm>
            <a:off x="457200" y="273600"/>
            <a:ext cx="8229300" cy="114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/>
              <a:t>Show the desired Calculations :-</a:t>
            </a:r>
            <a:endParaRPr sz="3000" u="sng"/>
          </a:p>
        </p:txBody>
      </p:sp>
      <p:sp>
        <p:nvSpPr>
          <p:cNvPr id="316" name="Google Shape;316;p63"/>
          <p:cNvSpPr txBox="1"/>
          <p:nvPr/>
        </p:nvSpPr>
        <p:spPr>
          <a:xfrm>
            <a:off x="380125" y="1385750"/>
            <a:ext cx="8441700" cy="51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I</a:t>
            </a:r>
            <a:r>
              <a:rPr lang="en-US" sz="3200"/>
              <a:t>(x)</a:t>
            </a:r>
            <a:r>
              <a:rPr b="1" lang="en-US" sz="3200"/>
              <a:t> = J</a:t>
            </a:r>
            <a:r>
              <a:rPr lang="en-US" sz="3200"/>
              <a:t>(x)</a:t>
            </a:r>
            <a:r>
              <a:rPr i="1" lang="en-US" sz="3200"/>
              <a:t>t</a:t>
            </a:r>
            <a:r>
              <a:rPr lang="en-US" sz="3200"/>
              <a:t>(x)</a:t>
            </a:r>
            <a:r>
              <a:rPr b="1" lang="en-US" sz="3200"/>
              <a:t> + A</a:t>
            </a:r>
            <a:r>
              <a:rPr lang="en-US" sz="3200"/>
              <a:t>(1 − </a:t>
            </a:r>
            <a:r>
              <a:rPr i="1" lang="en-US" sz="3200"/>
              <a:t>t</a:t>
            </a:r>
            <a:r>
              <a:rPr lang="en-US" sz="3200"/>
              <a:t>(x))</a:t>
            </a:r>
            <a:endParaRPr sz="32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32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4"/>
          <p:cNvSpPr txBox="1"/>
          <p:nvPr/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Bilateral Filter</a:t>
            </a:r>
            <a:endParaRPr b="0" sz="4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64"/>
          <p:cNvSpPr/>
          <p:nvPr/>
        </p:nvSpPr>
        <p:spPr>
          <a:xfrm>
            <a:off x="762120" y="1447920"/>
            <a:ext cx="5943240" cy="584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bilateral filter is defined as:</a:t>
            </a:r>
            <a:endParaRPr b="0" sz="2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64"/>
          <p:cNvSpPr/>
          <p:nvPr/>
        </p:nvSpPr>
        <p:spPr>
          <a:xfrm>
            <a:off x="762120" y="2895480"/>
            <a:ext cx="5790960" cy="584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64"/>
          <p:cNvSpPr/>
          <p:nvPr/>
        </p:nvSpPr>
        <p:spPr>
          <a:xfrm>
            <a:off x="909720" y="2078280"/>
            <a:ext cx="6941520" cy="761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4920" y="2270880"/>
            <a:ext cx="5173200" cy="103428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64"/>
          <p:cNvSpPr/>
          <p:nvPr/>
        </p:nvSpPr>
        <p:spPr>
          <a:xfrm>
            <a:off x="823680" y="3904200"/>
            <a:ext cx="7470360" cy="2565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bilateral filter is a </a:t>
            </a:r>
            <a:r>
              <a:rPr b="1" lang="en-US" sz="2400" u="sng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non-linear</a:t>
            </a:r>
            <a:r>
              <a:rPr b="1" lang="en-US" sz="2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2400" u="sng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edge-preserving</a:t>
            </a:r>
            <a:r>
              <a:rPr b="1" lang="en-US" sz="2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b="1" lang="en-US" sz="2400" u="sng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noise-reducing</a:t>
            </a:r>
            <a:r>
              <a:rPr b="1" lang="en-US" sz="2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 u="sng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smoothing</a:t>
            </a:r>
            <a:r>
              <a:rPr b="1" lang="en-US" sz="2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filter for images. It replaces the intensity of each pixel with a weighted average of intensity values from nearby pixels.</a:t>
            </a:r>
            <a:endParaRPr b="0" sz="24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5"/>
          <p:cNvSpPr txBox="1"/>
          <p:nvPr/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14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Refine Transmission with bilateral filter</a:t>
            </a:r>
            <a:endParaRPr b="0" sz="414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65"/>
          <p:cNvSpPr txBox="1"/>
          <p:nvPr/>
        </p:nvSpPr>
        <p:spPr>
          <a:xfrm>
            <a:off x="457200" y="1600200"/>
            <a:ext cx="746712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Estimated Transmission is blocky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Want to take into account fine detail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240" y="2814120"/>
            <a:ext cx="5895000" cy="3623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6"/>
          <p:cNvSpPr txBox="1"/>
          <p:nvPr/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Things to improve</a:t>
            </a:r>
            <a:endParaRPr b="0" sz="4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66"/>
          <p:cNvSpPr txBox="1"/>
          <p:nvPr/>
        </p:nvSpPr>
        <p:spPr>
          <a:xfrm>
            <a:off x="457200" y="1600200"/>
            <a:ext cx="7467120" cy="4525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u="sng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Performance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Processing Time 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(at present its 0.4 secs for hd image of height---&gt; 1235  and width----&gt; 2572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0.08 secs for an image with dimensions 600x400 )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Memory Allocation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None/>
            </a:pPr>
            <a:r>
              <a:t/>
            </a:r>
            <a:endParaRPr b="0" sz="2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u="sng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GUI based implementation of the software in PyQt/Tkinter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148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7"/>
          <p:cNvSpPr txBox="1"/>
          <p:nvPr/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Things To Expand</a:t>
            </a:r>
            <a:endParaRPr b="0" sz="4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67"/>
          <p:cNvSpPr txBox="1"/>
          <p:nvPr/>
        </p:nvSpPr>
        <p:spPr>
          <a:xfrm>
            <a:off x="457200" y="1676400"/>
            <a:ext cx="7467000" cy="45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Depth Map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From Transmittance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3D Model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Image Enhancement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Histogram Equalization (on the basis of past data, but it won</a:t>
            </a:r>
            <a:r>
              <a:rPr lang="en-US" sz="2600">
                <a:solidFill>
                  <a:srgbClr val="FFFFFF"/>
                </a:solidFill>
              </a:rPr>
              <a:t>’</a:t>
            </a: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 be then real</a:t>
            </a:r>
            <a:r>
              <a:rPr lang="en-US" sz="2600">
                <a:solidFill>
                  <a:srgbClr val="FFFFFF"/>
                </a:solidFill>
              </a:rPr>
              <a:t>-</a:t>
            </a: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time)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8"/>
          <p:cNvSpPr/>
          <p:nvPr/>
        </p:nvSpPr>
        <p:spPr>
          <a:xfrm>
            <a:off x="1427760" y="304920"/>
            <a:ext cx="5724000" cy="645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Current Results</a:t>
            </a:r>
            <a:endParaRPr b="0" sz="36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43" y="1231733"/>
            <a:ext cx="8838720" cy="421848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68"/>
          <p:cNvSpPr/>
          <p:nvPr/>
        </p:nvSpPr>
        <p:spPr>
          <a:xfrm>
            <a:off x="2211480" y="6291000"/>
            <a:ext cx="4436280" cy="349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68"/>
          <p:cNvSpPr/>
          <p:nvPr/>
        </p:nvSpPr>
        <p:spPr>
          <a:xfrm>
            <a:off x="2169360" y="5731200"/>
            <a:ext cx="4828320" cy="645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foggy/hazy image</a:t>
            </a:r>
            <a:endParaRPr b="0" sz="2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280" y="1036440"/>
            <a:ext cx="8838720" cy="421848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/>
          <p:nvPr/>
        </p:nvSpPr>
        <p:spPr>
          <a:xfrm>
            <a:off x="741960" y="5521320"/>
            <a:ext cx="7501320" cy="839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Dark Channel ( without using 𝞨 channel [using it would make it more accurate but computationally a bit expensive])</a:t>
            </a:r>
            <a:endParaRPr b="0" sz="2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69"/>
          <p:cNvSpPr/>
          <p:nvPr/>
        </p:nvSpPr>
        <p:spPr>
          <a:xfrm>
            <a:off x="2127600" y="202680"/>
            <a:ext cx="4534560" cy="65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69"/>
          <p:cNvSpPr txBox="1"/>
          <p:nvPr/>
        </p:nvSpPr>
        <p:spPr>
          <a:xfrm>
            <a:off x="2090650" y="134525"/>
            <a:ext cx="52107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>
                <a:solidFill>
                  <a:srgbClr val="FFFFFF"/>
                </a:solidFill>
              </a:rPr>
              <a:t>Dark Channel</a:t>
            </a:r>
            <a:endParaRPr sz="28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018" y="1763555"/>
            <a:ext cx="8838720" cy="4218481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70"/>
          <p:cNvSpPr/>
          <p:nvPr/>
        </p:nvSpPr>
        <p:spPr>
          <a:xfrm>
            <a:off x="573840" y="4961520"/>
            <a:ext cx="8047080" cy="755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0"/>
          <p:cNvSpPr txBox="1"/>
          <p:nvPr/>
        </p:nvSpPr>
        <p:spPr>
          <a:xfrm>
            <a:off x="2011475" y="261225"/>
            <a:ext cx="4973400" cy="1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3200" u="sng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Transmission Map</a:t>
            </a:r>
            <a:endParaRPr sz="3200" u="sng">
              <a:solidFill>
                <a:schemeClr val="lt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 u="sn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480" y="348480"/>
            <a:ext cx="5955480" cy="2842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2480" y="3630240"/>
            <a:ext cx="5955480" cy="284256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1"/>
          <p:cNvSpPr/>
          <p:nvPr/>
        </p:nvSpPr>
        <p:spPr>
          <a:xfrm>
            <a:off x="6382080" y="1742400"/>
            <a:ext cx="2644920" cy="783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IMAGE</a:t>
            </a:r>
            <a:endParaRPr b="0" sz="2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71"/>
          <p:cNvSpPr/>
          <p:nvPr/>
        </p:nvSpPr>
        <p:spPr>
          <a:xfrm>
            <a:off x="6494040" y="4919400"/>
            <a:ext cx="2126880" cy="4474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OUTPUT IMAGE</a:t>
            </a:r>
            <a:endParaRPr b="0" sz="2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/>
          <p:nvPr/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6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Problem</a:t>
            </a:r>
            <a:endParaRPr b="0" i="0" sz="4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54"/>
          <p:cNvSpPr txBox="1"/>
          <p:nvPr/>
        </p:nvSpPr>
        <p:spPr>
          <a:xfrm>
            <a:off x="457200" y="1600200"/>
            <a:ext cx="746712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Noto Sans Symbols"/>
              <a:buChar char="⦿"/>
            </a:pPr>
            <a:r>
              <a:rPr lang="en-US" sz="3000">
                <a:solidFill>
                  <a:schemeClr val="lt1"/>
                </a:solidFill>
              </a:rPr>
              <a:t>Fog, Haze, or Smog</a:t>
            </a:r>
            <a:endParaRPr sz="3000">
              <a:solidFill>
                <a:schemeClr val="lt1"/>
              </a:solidFill>
            </a:endParaRPr>
          </a:p>
          <a:p>
            <a:pPr indent="-383760" lvl="0" marL="42048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Char char="⦿"/>
            </a:pPr>
            <a:r>
              <a:rPr lang="en-US" sz="3000">
                <a:solidFill>
                  <a:schemeClr val="lt1"/>
                </a:solidFill>
              </a:rPr>
              <a:t>Want a clear image</a:t>
            </a:r>
            <a:endParaRPr sz="3000">
              <a:solidFill>
                <a:schemeClr val="lt1"/>
              </a:solidFill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Noto Sans Symbols"/>
              <a:buChar char="⦿"/>
            </a:pPr>
            <a:r>
              <a:rPr lang="en-US" sz="3000">
                <a:solidFill>
                  <a:srgbClr val="FFFFFF"/>
                </a:solidFill>
              </a:rPr>
              <a:t>Flight , ship and train delays</a:t>
            </a:r>
            <a:endParaRPr sz="3000">
              <a:solidFill>
                <a:srgbClr val="FFFFFF"/>
              </a:solidFill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Noto Sans Symbols"/>
              <a:buChar char="⦿"/>
            </a:pPr>
            <a:r>
              <a:rPr lang="en-US" sz="3000">
                <a:solidFill>
                  <a:srgbClr val="FFFFFF"/>
                </a:solidFill>
              </a:rPr>
              <a:t>Accidents due to improper vision</a:t>
            </a:r>
            <a:endParaRPr sz="3000">
              <a:solidFill>
                <a:srgbClr val="FFFFFF"/>
              </a:solidFill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Noto Sans Symbols"/>
              <a:buChar char="⦿"/>
            </a:pPr>
            <a:r>
              <a:rPr lang="en-US" sz="3000">
                <a:solidFill>
                  <a:srgbClr val="FFFFFF"/>
                </a:solidFill>
              </a:rPr>
              <a:t>Missile tracking in EOTS (Electro Optical Tracking System) gets difficult due to foggy occlusion</a:t>
            </a:r>
            <a:endParaRPr sz="3000">
              <a:solidFill>
                <a:srgbClr val="FFFFFF"/>
              </a:solidFill>
            </a:endParaRPr>
          </a:p>
          <a:p>
            <a:pPr indent="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148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43" y="948200"/>
            <a:ext cx="3884760" cy="5148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960" y="5596560"/>
            <a:ext cx="3884760" cy="687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46240" y="152280"/>
            <a:ext cx="3733560" cy="3209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46240" y="3359160"/>
            <a:ext cx="3733560" cy="605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42640" y="4131360"/>
            <a:ext cx="3766680" cy="621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42640" y="4745880"/>
            <a:ext cx="3766680" cy="1261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7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742640" y="6007680"/>
            <a:ext cx="3766680" cy="62136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72"/>
          <p:cNvSpPr txBox="1"/>
          <p:nvPr/>
        </p:nvSpPr>
        <p:spPr>
          <a:xfrm>
            <a:off x="174225" y="150350"/>
            <a:ext cx="4092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 u="sng">
                <a:solidFill>
                  <a:srgbClr val="FFFFFF"/>
                </a:solidFill>
              </a:rPr>
              <a:t>Few more inputs and their outputs</a:t>
            </a:r>
            <a:endParaRPr i="1" sz="20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4440" y="152280"/>
            <a:ext cx="3722040" cy="3206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4440" y="3357000"/>
            <a:ext cx="3722040" cy="6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0880" y="457200"/>
            <a:ext cx="3885840" cy="51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7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0880" y="5601240"/>
            <a:ext cx="3885840" cy="688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7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42640" y="4132800"/>
            <a:ext cx="3743280" cy="1880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7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42640" y="6011640"/>
            <a:ext cx="3743280" cy="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4"/>
          <p:cNvSpPr/>
          <p:nvPr/>
        </p:nvSpPr>
        <p:spPr>
          <a:xfrm>
            <a:off x="1821240" y="150480"/>
            <a:ext cx="603432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 u="sng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Video Results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74"/>
          <p:cNvPicPr preferRelativeResize="0"/>
          <p:nvPr/>
        </p:nvPicPr>
        <p:blipFill rotWithShape="1">
          <a:blip r:embed="rId3">
            <a:alphaModFix/>
          </a:blip>
          <a:srcRect b="39935" l="2753" r="32596" t="5743"/>
          <a:stretch/>
        </p:blipFill>
        <p:spPr>
          <a:xfrm>
            <a:off x="152280" y="857160"/>
            <a:ext cx="3809520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74"/>
          <p:cNvPicPr preferRelativeResize="0"/>
          <p:nvPr/>
        </p:nvPicPr>
        <p:blipFill rotWithShape="1">
          <a:blip r:embed="rId4">
            <a:alphaModFix/>
          </a:blip>
          <a:srcRect b="39940" l="3561" r="31227" t="6319"/>
          <a:stretch/>
        </p:blipFill>
        <p:spPr>
          <a:xfrm>
            <a:off x="138240" y="2841480"/>
            <a:ext cx="3838320" cy="178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74"/>
          <p:cNvPicPr preferRelativeResize="0"/>
          <p:nvPr/>
        </p:nvPicPr>
        <p:blipFill rotWithShape="1">
          <a:blip r:embed="rId5">
            <a:alphaModFix/>
          </a:blip>
          <a:srcRect b="40801" l="2747" r="37378" t="5458"/>
          <a:stretch/>
        </p:blipFill>
        <p:spPr>
          <a:xfrm>
            <a:off x="152280" y="4806720"/>
            <a:ext cx="3809520" cy="178092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74"/>
          <p:cNvSpPr/>
          <p:nvPr/>
        </p:nvSpPr>
        <p:spPr>
          <a:xfrm>
            <a:off x="4441680" y="1148040"/>
            <a:ext cx="4047120" cy="807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and output of ‘fog_video_1.mp4’ (Frame no:- 192) </a:t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7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74"/>
          <p:cNvSpPr/>
          <p:nvPr/>
        </p:nvSpPr>
        <p:spPr>
          <a:xfrm>
            <a:off x="4434840" y="3318120"/>
            <a:ext cx="3838320" cy="886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and output of ‘fog_video_1.mp4’ (Frame no:- 394)</a:t>
            </a:r>
            <a:r>
              <a:rPr b="1" lang="en-US" sz="1200" strike="noStrike">
                <a:solidFill>
                  <a:srgbClr val="A61C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sz="1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74"/>
          <p:cNvSpPr/>
          <p:nvPr/>
        </p:nvSpPr>
        <p:spPr>
          <a:xfrm>
            <a:off x="4434840" y="5297760"/>
            <a:ext cx="4276080" cy="886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and output of ‘fog_video_2.mp4’ (Frame no:- 44) </a:t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7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5"/>
          <p:cNvSpPr txBox="1"/>
          <p:nvPr/>
        </p:nvSpPr>
        <p:spPr>
          <a:xfrm>
            <a:off x="1847500" y="356800"/>
            <a:ext cx="54723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</a:rPr>
              <a:t>References</a:t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426" name="Google Shape;426;p75"/>
          <p:cNvSpPr txBox="1"/>
          <p:nvPr/>
        </p:nvSpPr>
        <p:spPr>
          <a:xfrm>
            <a:off x="699850" y="1121900"/>
            <a:ext cx="8187600" cy="53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Digital Image Processing -     R.Gonsalves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openCV 3.4.1 Documentation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https:// www. stackoverflow.com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Python 3.6 documentation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Lee et al. EURASIP Journal on Image and Video Processing (2016) 2016:4 DOI 10.1186/s13640-016-0104-y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A.k. Tripati and S.Mukhapadhay, “single image fog removal using bilateral filter ,” 2012 IEEE internal Conference On signal Processing ,Computing and Control , Waknghat Solan ,2012,pp.1-6.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K He , J Sun ,XTang , Proceedings of IEEE Computer Society Conference on Computer Visionand Pattern Recognition(CVPR, Miami,2009),pp.1956-1963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H Xu , J Guao ,L ye ,fast image dehazing using improved DCP in Proceedings of International Conference on Information Science and Technology(ICIST, Hubei,2012), pp.663-667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K He , J sun, X Tang , Proceedings of IEEE Computer Society Conference on Computer Vision and pattern Recognition(CVPR, Miami,2009), pp. 1956-1963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6"/>
          <p:cNvSpPr/>
          <p:nvPr/>
        </p:nvSpPr>
        <p:spPr>
          <a:xfrm>
            <a:off x="168000" y="704700"/>
            <a:ext cx="8551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“ Just like to hear is not just same as to listen similarly to take pictures is not to see and by seeing I mean understanding !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Even the smartest machines are blind till date, we gotta make ‘em smarter ! “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                                    </a:t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                                                 --- Fei Fei Li, Director of Stanford AI Lab,</a:t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                                                                               Founder of Image Net</a:t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 b="0" sz="50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/>
        </p:nvSpPr>
        <p:spPr>
          <a:xfrm>
            <a:off x="643850" y="328800"/>
            <a:ext cx="82017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Haze Removal Techniques</a:t>
            </a:r>
            <a:endParaRPr b="1" sz="36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55"/>
          <p:cNvSpPr txBox="1"/>
          <p:nvPr/>
        </p:nvSpPr>
        <p:spPr>
          <a:xfrm>
            <a:off x="461925" y="1210550"/>
            <a:ext cx="7557900" cy="18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55"/>
          <p:cNvSpPr txBox="1"/>
          <p:nvPr/>
        </p:nvSpPr>
        <p:spPr>
          <a:xfrm>
            <a:off x="587875" y="1490475"/>
            <a:ext cx="8257800" cy="19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rabicPeriod"/>
            </a:pPr>
            <a:r>
              <a:rPr b="1" lang="en-US" sz="2800" u="sng">
                <a:solidFill>
                  <a:srgbClr val="D2D2D2"/>
                </a:solidFill>
              </a:rPr>
              <a:t>Multiple image haze removal technique :-</a:t>
            </a:r>
            <a:endParaRPr b="1" sz="2800" u="sng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weather condition based technique</a:t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polarization based technique</a:t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depth map based technique</a:t>
            </a:r>
            <a:endParaRPr sz="2800">
              <a:solidFill>
                <a:srgbClr val="D2D2D2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rabicPeriod"/>
            </a:pPr>
            <a:r>
              <a:rPr b="1" lang="en-US" sz="2800" u="sng">
                <a:solidFill>
                  <a:srgbClr val="D2D2D2"/>
                </a:solidFill>
              </a:rPr>
              <a:t>Single image haze removal technique :-</a:t>
            </a:r>
            <a:endParaRPr b="1" sz="2800" u="sng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contrast maximization</a:t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independent component analysis</a:t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dark channel prior technique (method I used)</a:t>
            </a:r>
            <a:endParaRPr sz="2800">
              <a:solidFill>
                <a:srgbClr val="D2D2D2"/>
              </a:solidFill>
            </a:endParaRPr>
          </a:p>
          <a:p>
            <a:pPr indent="-406400" lvl="0" marL="457200" rtl="0">
              <a:spcBef>
                <a:spcPts val="0"/>
              </a:spcBef>
              <a:spcAft>
                <a:spcPts val="0"/>
              </a:spcAft>
              <a:buClr>
                <a:srgbClr val="D2D2D2"/>
              </a:buClr>
              <a:buSzPts val="2800"/>
              <a:buAutoNum type="alphaLcPeriod"/>
            </a:pPr>
            <a:r>
              <a:rPr lang="en-US" sz="2800">
                <a:solidFill>
                  <a:srgbClr val="D2D2D2"/>
                </a:solidFill>
              </a:rPr>
              <a:t>anisotrophic diffusion technique</a:t>
            </a:r>
            <a:endParaRPr sz="2800">
              <a:solidFill>
                <a:srgbClr val="D2D2D2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D2D2D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6"/>
          <p:cNvSpPr txBox="1"/>
          <p:nvPr/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6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Method</a:t>
            </a:r>
            <a:endParaRPr b="0" i="0" sz="4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56"/>
          <p:cNvSpPr/>
          <p:nvPr/>
        </p:nvSpPr>
        <p:spPr>
          <a:xfrm>
            <a:off x="533520" y="1828800"/>
            <a:ext cx="7772040" cy="206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Outlined in paper:</a:t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1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Single Haze Removal Using Dark Channel Prior </a:t>
            </a:r>
            <a:endParaRPr b="0" i="1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2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Kaimin He, Jian Sun, and Xiaoou Tang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7"/>
          <p:cNvSpPr txBox="1"/>
          <p:nvPr/>
        </p:nvSpPr>
        <p:spPr>
          <a:xfrm>
            <a:off x="457200" y="274320"/>
            <a:ext cx="747036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6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 is haze?</a:t>
            </a:r>
            <a:endParaRPr b="0" i="0" sz="4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57"/>
          <p:cNvSpPr/>
          <p:nvPr/>
        </p:nvSpPr>
        <p:spPr>
          <a:xfrm>
            <a:off x="2057400" y="2057400"/>
            <a:ext cx="4876560" cy="584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1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= J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0" i="1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1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+ A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(1 − </a:t>
            </a:r>
            <a:r>
              <a:rPr b="0" i="1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(x))</a:t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57"/>
          <p:cNvSpPr/>
          <p:nvPr/>
        </p:nvSpPr>
        <p:spPr>
          <a:xfrm>
            <a:off x="898696" y="4500325"/>
            <a:ext cx="5875500" cy="15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(x): Observed hazy </a:t>
            </a:r>
            <a:r>
              <a:rPr lang="en-US" sz="2400">
                <a:solidFill>
                  <a:srgbClr val="FFFFFF"/>
                </a:solidFill>
              </a:rPr>
              <a:t>i</a:t>
            </a: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mage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(x): Scene Radiance or Haze-free image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Atmospheric Light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t(x): Transmittance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6" name="Google Shape;266;p57"/>
          <p:cNvCxnSpPr/>
          <p:nvPr/>
        </p:nvCxnSpPr>
        <p:spPr>
          <a:xfrm flipH="1">
            <a:off x="1748000" y="2848075"/>
            <a:ext cx="1499100" cy="76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rotWithShape="0" algn="bl" dist="19050">
              <a:srgbClr val="FFFFFF"/>
            </a:outerShdw>
          </a:effectLst>
        </p:spPr>
      </p:cxnSp>
      <p:cxnSp>
        <p:nvCxnSpPr>
          <p:cNvPr id="267" name="Google Shape;267;p57"/>
          <p:cNvCxnSpPr/>
          <p:nvPr/>
        </p:nvCxnSpPr>
        <p:spPr>
          <a:xfrm>
            <a:off x="5668400" y="2834075"/>
            <a:ext cx="1627500" cy="85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rotWithShape="0" algn="bl" dist="9525">
              <a:srgbClr val="FFFFFF"/>
            </a:outerShdw>
          </a:effectLst>
        </p:spPr>
      </p:cxnSp>
      <p:sp>
        <p:nvSpPr>
          <p:cNvPr id="268" name="Google Shape;268;p57"/>
          <p:cNvSpPr txBox="1"/>
          <p:nvPr/>
        </p:nvSpPr>
        <p:spPr>
          <a:xfrm>
            <a:off x="685850" y="3589850"/>
            <a:ext cx="23232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FEFEF"/>
                </a:solidFill>
              </a:rPr>
              <a:t>Direct Attenuation</a:t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269" name="Google Shape;269;p57"/>
          <p:cNvSpPr txBox="1"/>
          <p:nvPr/>
        </p:nvSpPr>
        <p:spPr>
          <a:xfrm>
            <a:off x="7295900" y="3729825"/>
            <a:ext cx="13395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DEDED"/>
                </a:solidFill>
              </a:rPr>
              <a:t>Airlight</a:t>
            </a:r>
            <a:endParaRPr sz="1800">
              <a:solidFill>
                <a:srgbClr val="EDEDE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8"/>
          <p:cNvSpPr txBox="1"/>
          <p:nvPr>
            <p:ph type="title"/>
          </p:nvPr>
        </p:nvSpPr>
        <p:spPr>
          <a:xfrm>
            <a:off x="457200" y="273600"/>
            <a:ext cx="8229300" cy="114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 followed to achieve the desired output :-</a:t>
            </a:r>
            <a:endParaRPr b="1" sz="32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5" name="Google Shape;275;p58"/>
          <p:cNvSpPr txBox="1"/>
          <p:nvPr/>
        </p:nvSpPr>
        <p:spPr>
          <a:xfrm>
            <a:off x="503900" y="1882350"/>
            <a:ext cx="5895900" cy="42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548625">
            <a:no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-US" sz="2200">
                <a:solidFill>
                  <a:srgbClr val="FFFFFF"/>
                </a:solidFill>
              </a:rPr>
              <a:t>Dark Channel Construction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-US" sz="2200">
                <a:solidFill>
                  <a:srgbClr val="FFFFFF"/>
                </a:solidFill>
              </a:rPr>
              <a:t>Atmospheric light estimation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-US" sz="2200">
                <a:solidFill>
                  <a:srgbClr val="FFFFFF"/>
                </a:solidFill>
              </a:rPr>
              <a:t>Transmission Map Estimation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-US" sz="2200">
                <a:solidFill>
                  <a:srgbClr val="FFFFFF"/>
                </a:solidFill>
              </a:rPr>
              <a:t>Transmission Map Refinement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AutoNum type="arabicPeriod"/>
            </a:pPr>
            <a:r>
              <a:rPr lang="en-US" sz="2200">
                <a:solidFill>
                  <a:srgbClr val="FFFFFF"/>
                </a:solidFill>
              </a:rPr>
              <a:t>Restoring the haze free image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9"/>
          <p:cNvSpPr txBox="1"/>
          <p:nvPr/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6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Dark Channel Prior</a:t>
            </a:r>
            <a:endParaRPr b="0" i="0" sz="4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9"/>
          <p:cNvSpPr txBox="1"/>
          <p:nvPr/>
        </p:nvSpPr>
        <p:spPr>
          <a:xfrm>
            <a:off x="457200" y="1600200"/>
            <a:ext cx="7467120" cy="4525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Objects of interest have low values in at least one color channel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Green leaf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 Shadow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959" lvl="1" marL="722520" marR="0" rtl="0" algn="l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6EA0B0"/>
              </a:buClr>
              <a:buSzPts val="2600"/>
              <a:buFont typeface="Noto Sans Symbols"/>
              <a:buChar char="●"/>
            </a:pPr>
            <a:r>
              <a:rPr b="0" i="0" lang="en-US" sz="2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Dark building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Haze has a high pixel intensity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148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880" y="828895"/>
            <a:ext cx="3924000" cy="52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880" y="5733720"/>
            <a:ext cx="3924000" cy="69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57950" y="828900"/>
            <a:ext cx="3931924" cy="559962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60"/>
          <p:cNvSpPr txBox="1"/>
          <p:nvPr/>
        </p:nvSpPr>
        <p:spPr>
          <a:xfrm>
            <a:off x="570175" y="134525"/>
            <a:ext cx="32628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IMAGE</a:t>
            </a:r>
            <a:endParaRPr b="1" sz="20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2" name="Google Shape;292;p60"/>
          <p:cNvSpPr txBox="1"/>
          <p:nvPr/>
        </p:nvSpPr>
        <p:spPr>
          <a:xfrm>
            <a:off x="4703975" y="277050"/>
            <a:ext cx="31359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DARK CHANNEL</a:t>
            </a:r>
            <a:endParaRPr b="1" sz="2000" u="sng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61"/>
          <p:cNvSpPr txBox="1"/>
          <p:nvPr/>
        </p:nvSpPr>
        <p:spPr>
          <a:xfrm>
            <a:off x="457200" y="274680"/>
            <a:ext cx="7467120" cy="114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Compute Atmospheric Light</a:t>
            </a:r>
            <a:endParaRPr b="0" sz="4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61"/>
          <p:cNvSpPr txBox="1"/>
          <p:nvPr/>
        </p:nvSpPr>
        <p:spPr>
          <a:xfrm>
            <a:off x="457200" y="2971800"/>
            <a:ext cx="8229240" cy="3153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3760" lvl="0" marL="420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High values in Dark Channel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Take top 0.1%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Pull Values from original image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3760" lvl="0" marL="4204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6EA0B0"/>
              </a:buClr>
              <a:buSzPts val="3000"/>
              <a:buFont typeface="Noto Sans Symbols"/>
              <a:buChar char="⦿"/>
            </a:pPr>
            <a:r>
              <a:rPr b="0" lang="en-US" sz="30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Average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61"/>
          <p:cNvSpPr/>
          <p:nvPr/>
        </p:nvSpPr>
        <p:spPr>
          <a:xfrm>
            <a:off x="1828800" y="1981080"/>
            <a:ext cx="4952520" cy="584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1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= J</a:t>
            </a: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0" i="1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</a:t>
            </a:r>
            <a:r>
              <a:rPr b="1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+ A</a:t>
            </a: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(1 − </a:t>
            </a:r>
            <a:r>
              <a:rPr b="0" i="1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lang="en-US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(x))</a:t>
            </a:r>
            <a:endParaRPr b="0" sz="3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